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Montserrat"/>
      <p:regular r:id="rId38"/>
      <p:bold r:id="rId39"/>
      <p:italic r:id="rId40"/>
      <p:boldItalic r:id="rId41"/>
    </p:embeddedFont>
    <p:embeddedFont>
      <p:font typeface="Montserrat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Light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6.xml"/><Relationship Id="rId44" Type="http://schemas.openxmlformats.org/officeDocument/2006/relationships/font" Target="fonts/MontserratLight-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Ligh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Montserrat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ontserrat-bold.fntdata"/><Relationship Id="rId16" Type="http://schemas.openxmlformats.org/officeDocument/2006/relationships/slide" Target="slides/slide10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f60aeb06e_3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bf60aeb06e_3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223884ec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c223884ec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f60aeb06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bf60aeb06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223884e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c223884ec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f60aeb06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bf60aeb06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223884ecb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c223884ecb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223884ecb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c223884ecb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f60aeb06e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bf60aeb06e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223884ecb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c223884ecb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223884ecb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c223884ecb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3598ce8b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c3598ce8b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f60aeb06e_3_1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bf60aeb06e_3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36e1d72e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c36e1d72e5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f60aeb06e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bf60aeb06e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3a5273a6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c3a5273a6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39562e7f1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c39562e7f1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c39562e7f1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c39562e7f1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36e1d72e5_3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c36e1d72e5_3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c39562e7f1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c39562e7f1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39562e7f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c39562e7f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3a5273a6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c3a5273a6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3a5273a6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c3a5273a6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14ccb012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c14ccb012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39562e7f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c39562e7f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bf60aeb06e_3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bf60aeb06e_3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14ccb012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c14ccb0121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f60aeb06e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bf60aeb06e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f60aeb06e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bf60aeb06e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f60aeb06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bf60aeb06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f60aeb06e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bf60aeb06e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f60aeb06e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bf60aeb06e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showMasterSp="0">
  <p:cSld name="1_Diapositiva tito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5979091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3794129" y="2881"/>
            <a:ext cx="10495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4" name="Google Shape;64;p14"/>
          <p:cNvSpPr txBox="1"/>
          <p:nvPr>
            <p:ph type="ctrTitle"/>
          </p:nvPr>
        </p:nvSpPr>
        <p:spPr>
          <a:xfrm>
            <a:off x="4972050" y="569214"/>
            <a:ext cx="3394710" cy="242063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  <a:defRPr b="1" sz="4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974128" y="3381375"/>
            <a:ext cx="3394710" cy="9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6" name="Google Shape;66;p14"/>
          <p:cNvSpPr/>
          <p:nvPr/>
        </p:nvSpPr>
        <p:spPr>
          <a:xfrm>
            <a:off x="3686632" y="-1009"/>
            <a:ext cx="10495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86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500438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162097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>
  <p:cSld name="Diapositiva tito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909638" y="3381375"/>
            <a:ext cx="3838575" cy="9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7" name="Google Shape;77;p16"/>
          <p:cNvSpPr txBox="1"/>
          <p:nvPr>
            <p:ph type="ctrTitle"/>
          </p:nvPr>
        </p:nvSpPr>
        <p:spPr>
          <a:xfrm>
            <a:off x="909638" y="1543050"/>
            <a:ext cx="3838575" cy="144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  <a:defRPr b="1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912411" y="1581151"/>
            <a:ext cx="7543800" cy="28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>
  <p:cSld name="Intestazione sezion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5979091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9" name="Google Shape;89;p18"/>
          <p:cNvSpPr/>
          <p:nvPr>
            <p:ph idx="2" type="pic"/>
          </p:nvPr>
        </p:nvSpPr>
        <p:spPr>
          <a:xfrm>
            <a:off x="0" y="0"/>
            <a:ext cx="47339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8"/>
          <p:cNvSpPr/>
          <p:nvPr/>
        </p:nvSpPr>
        <p:spPr>
          <a:xfrm>
            <a:off x="1838324" y="2676525"/>
            <a:ext cx="6541294" cy="1731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1981199" y="2809875"/>
            <a:ext cx="6248402" cy="9810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981200" y="3914775"/>
            <a:ext cx="6248401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8"/>
          <p:cNvSpPr/>
          <p:nvPr/>
        </p:nvSpPr>
        <p:spPr>
          <a:xfrm>
            <a:off x="2814638" y="2601826"/>
            <a:ext cx="3838575" cy="94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stazione della sezione" showMasterSp="0">
  <p:cSld name="1_Intestazione della sezione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8" name="Google Shape;98;p1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/>
          <p:nvPr/>
        </p:nvSpPr>
        <p:spPr>
          <a:xfrm>
            <a:off x="1301354" y="2676525"/>
            <a:ext cx="6541294" cy="1731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1447799" y="2809875"/>
            <a:ext cx="6248402" cy="9810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447800" y="3914775"/>
            <a:ext cx="6248401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9"/>
          <p:cNvSpPr/>
          <p:nvPr/>
        </p:nvSpPr>
        <p:spPr>
          <a:xfrm>
            <a:off x="2652713" y="2601826"/>
            <a:ext cx="3838575" cy="94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22960" y="1590675"/>
            <a:ext cx="3479802" cy="28111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886958" y="1590675"/>
            <a:ext cx="3479802" cy="28111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822960" y="1543050"/>
            <a:ext cx="3479802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890048" y="2218706"/>
            <a:ext cx="3479802" cy="2183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3" type="body"/>
          </p:nvPr>
        </p:nvSpPr>
        <p:spPr>
          <a:xfrm>
            <a:off x="4886958" y="1543050"/>
            <a:ext cx="3479802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5" name="Google Shape;115;p21"/>
          <p:cNvSpPr txBox="1"/>
          <p:nvPr>
            <p:ph idx="4" type="body"/>
          </p:nvPr>
        </p:nvSpPr>
        <p:spPr>
          <a:xfrm>
            <a:off x="4954046" y="2218705"/>
            <a:ext cx="3479802" cy="2183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12" y="0"/>
            <a:ext cx="3490722" cy="43981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type="title"/>
          </p:nvPr>
        </p:nvSpPr>
        <p:spPr>
          <a:xfrm>
            <a:off x="819150" y="589787"/>
            <a:ext cx="2301625" cy="157048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094238" y="609600"/>
            <a:ext cx="4285381" cy="36514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819150" y="2282288"/>
            <a:ext cx="2301624" cy="1978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0" name="Google Shape;130;p23"/>
          <p:cNvSpPr/>
          <p:nvPr/>
        </p:nvSpPr>
        <p:spPr>
          <a:xfrm>
            <a:off x="0" y="1047750"/>
            <a:ext cx="777240" cy="997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094237" y="468107"/>
            <a:ext cx="4285380" cy="94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34" name="Google Shape;134;p23"/>
          <p:cNvCxnSpPr/>
          <p:nvPr/>
        </p:nvCxnSpPr>
        <p:spPr>
          <a:xfrm rot="10800000">
            <a:off x="819150" y="4835129"/>
            <a:ext cx="1232579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23"/>
          <p:cNvCxnSpPr/>
          <p:nvPr/>
        </p:nvCxnSpPr>
        <p:spPr>
          <a:xfrm rot="10800000">
            <a:off x="6315075" y="4822032"/>
            <a:ext cx="750347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23"/>
          <p:cNvCxnSpPr/>
          <p:nvPr/>
        </p:nvCxnSpPr>
        <p:spPr>
          <a:xfrm rot="10800000">
            <a:off x="8074256" y="4835129"/>
            <a:ext cx="305443" cy="4763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3"/>
          <p:cNvSpPr txBox="1"/>
          <p:nvPr/>
        </p:nvSpPr>
        <p:spPr>
          <a:xfrm>
            <a:off x="162097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7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912411" y="1581151"/>
            <a:ext cx="7543800" cy="28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162097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7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uto con didascalia" showMasterSp="0">
  <p:cSld name="1_Contenuto con didascalia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12" y="0"/>
            <a:ext cx="3490722" cy="43981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094238" y="373356"/>
            <a:ext cx="4285381" cy="3651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8" name="Google Shape;148;p25"/>
          <p:cNvSpPr/>
          <p:nvPr/>
        </p:nvSpPr>
        <p:spPr>
          <a:xfrm>
            <a:off x="0" y="1502568"/>
            <a:ext cx="777240" cy="1393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4094237" y="283049"/>
            <a:ext cx="4285380" cy="94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808672" y="1502567"/>
            <a:ext cx="2682062" cy="1393034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 txBox="1"/>
          <p:nvPr>
            <p:ph type="title"/>
          </p:nvPr>
        </p:nvSpPr>
        <p:spPr>
          <a:xfrm>
            <a:off x="819150" y="1413844"/>
            <a:ext cx="2486025" cy="1570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b="1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5"/>
          <p:cNvSpPr/>
          <p:nvPr/>
        </p:nvSpPr>
        <p:spPr>
          <a:xfrm>
            <a:off x="819150" y="745331"/>
            <a:ext cx="777240" cy="702470"/>
          </a:xfrm>
          <a:prstGeom prst="rect">
            <a:avLst/>
          </a:prstGeom>
          <a:solidFill>
            <a:srgbClr val="C8CBE6">
              <a:alpha val="25882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62097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7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uto con didascalia" showMasterSp="0">
  <p:cSld name="2_Contenuto con didascalia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>
            <p:ph idx="2" type="pic"/>
          </p:nvPr>
        </p:nvSpPr>
        <p:spPr>
          <a:xfrm>
            <a:off x="0" y="0"/>
            <a:ext cx="3490722" cy="4398169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6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4094238" y="373356"/>
            <a:ext cx="4285381" cy="3651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819150" y="1413844"/>
            <a:ext cx="2301625" cy="1570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b="1" i="0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/>
        </p:nvSpPr>
        <p:spPr>
          <a:xfrm>
            <a:off x="162097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7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uto con didascalia" showMasterSp="0">
  <p:cSld name="6_Contenuto con didascalia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3738541" y="411266"/>
            <a:ext cx="4541135" cy="475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i="0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25625" y="1208485"/>
            <a:ext cx="4554074" cy="28163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1" name="Google Shape;171;p27"/>
          <p:cNvSpPr/>
          <p:nvPr>
            <p:ph idx="2" type="pic"/>
          </p:nvPr>
        </p:nvSpPr>
        <p:spPr>
          <a:xfrm>
            <a:off x="0" y="0"/>
            <a:ext cx="3490722" cy="4398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uto con didascalia" showMasterSp="0">
  <p:cSld name="7_Contenuto con didascalia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>
            <p:ph idx="2" type="pic"/>
          </p:nvPr>
        </p:nvSpPr>
        <p:spPr>
          <a:xfrm>
            <a:off x="0" y="0"/>
            <a:ext cx="9144000" cy="2656115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8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2301433" y="660281"/>
            <a:ext cx="4541135" cy="475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libri"/>
              <a:buNone/>
              <a:defRPr b="1" i="0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4183380" y="0"/>
            <a:ext cx="77724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3490734" y="380500"/>
            <a:ext cx="5653266" cy="36371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12" y="0"/>
            <a:ext cx="3490722" cy="4398169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 txBox="1"/>
          <p:nvPr>
            <p:ph type="title"/>
          </p:nvPr>
        </p:nvSpPr>
        <p:spPr>
          <a:xfrm>
            <a:off x="819150" y="1413844"/>
            <a:ext cx="2301625" cy="1570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b="1" i="0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4855030" y="707572"/>
            <a:ext cx="3524589" cy="29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3277688" y="1742085"/>
            <a:ext cx="1011284" cy="913998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 showMasterSp="0">
  <p:cSld name="4_Contenuto con didascalia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5586413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3490734" y="380500"/>
            <a:ext cx="5653266" cy="36371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" y="0"/>
            <a:ext cx="3490722" cy="4398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819150" y="1413844"/>
            <a:ext cx="2301625" cy="1570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b="1" i="0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4888897" y="707572"/>
            <a:ext cx="3490722" cy="298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3277688" y="1742085"/>
            <a:ext cx="1011284" cy="9139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0" y="3433763"/>
            <a:ext cx="9141619" cy="1709738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"/>
          <p:cNvSpPr/>
          <p:nvPr>
            <p:ph idx="2" type="pic"/>
          </p:nvPr>
        </p:nvSpPr>
        <p:spPr>
          <a:xfrm>
            <a:off x="11" y="0"/>
            <a:ext cx="9143989" cy="3433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" name="Google Shape;203;p31"/>
          <p:cNvSpPr txBox="1"/>
          <p:nvPr>
            <p:ph type="title"/>
          </p:nvPr>
        </p:nvSpPr>
        <p:spPr>
          <a:xfrm>
            <a:off x="822959" y="3599522"/>
            <a:ext cx="7585234" cy="5577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b="1" sz="3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822959" y="4286250"/>
            <a:ext cx="75849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205" name="Google Shape;205;p31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1" type="ftr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2652713" y="3401926"/>
            <a:ext cx="3838575" cy="94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 rot="5400000">
            <a:off x="3273977" y="-780415"/>
            <a:ext cx="2820668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showMasterSp="0" type="vertTitleAndTx">
  <p:cSld name="VERTICAL_TITLE_AND_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 rot="5400000">
            <a:off x="5762666" y="1790660"/>
            <a:ext cx="3398044" cy="18360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 rot="5400000">
            <a:off x="1925241" y="-96441"/>
            <a:ext cx="3398042" cy="561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21" name="Google Shape;221;p33"/>
          <p:cNvSpPr/>
          <p:nvPr/>
        </p:nvSpPr>
        <p:spPr>
          <a:xfrm rot="-5400000">
            <a:off x="6653611" y="-109935"/>
            <a:ext cx="777240" cy="997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500438" y="0"/>
            <a:ext cx="2143125" cy="51435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912411" y="1581151"/>
            <a:ext cx="7543800" cy="28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5125594" y="4835129"/>
            <a:ext cx="1938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822959" y="4835129"/>
            <a:ext cx="363474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781753" y="4835129"/>
            <a:ext cx="58500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758986"/>
            <a:ext cx="77724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0">
          <p15:clr>
            <a:srgbClr val="F26B43"/>
          </p15:clr>
        </p15:guide>
        <p15:guide id="2" pos="516">
          <p15:clr>
            <a:srgbClr val="F26B43"/>
          </p15:clr>
        </p15:guide>
        <p15:guide id="3" pos="5279">
          <p15:clr>
            <a:srgbClr val="F26B43"/>
          </p15:clr>
        </p15:guide>
        <p15:guide id="4" orient="horz" pos="2777">
          <p15:clr>
            <a:srgbClr val="F26B43"/>
          </p15:clr>
        </p15:guide>
        <p15:guide id="5" orient="horz" pos="3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ctrTitle"/>
          </p:nvPr>
        </p:nvSpPr>
        <p:spPr>
          <a:xfrm>
            <a:off x="3901625" y="471450"/>
            <a:ext cx="5242500" cy="24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it"/>
              <a:t>Il follow up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it"/>
              <a:t>a lungo termine</a:t>
            </a:r>
            <a:endParaRPr/>
          </a:p>
        </p:txBody>
      </p:sp>
      <p:sp>
        <p:nvSpPr>
          <p:cNvPr id="227" name="Google Shape;227;p34"/>
          <p:cNvSpPr txBox="1"/>
          <p:nvPr>
            <p:ph idx="1" type="subTitle"/>
          </p:nvPr>
        </p:nvSpPr>
        <p:spPr>
          <a:xfrm>
            <a:off x="4693700" y="2892150"/>
            <a:ext cx="36858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5"/>
              <a:buNone/>
            </a:pPr>
            <a:r>
              <a:rPr b="1" lang="it">
                <a:solidFill>
                  <a:srgbClr val="FFC000"/>
                </a:solidFill>
              </a:rPr>
              <a:t>Damiano Maria Vallero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55"/>
              <a:buNone/>
            </a:pPr>
            <a:r>
              <a:rPr b="1" lang="it">
                <a:solidFill>
                  <a:srgbClr val="FFC000"/>
                </a:solidFill>
              </a:rPr>
              <a:t>Natascia Rosolin</a:t>
            </a:r>
            <a:endParaRPr b="1">
              <a:solidFill>
                <a:srgbClr val="FFC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55"/>
              <a:buNone/>
            </a:pPr>
            <a:r>
              <a:rPr b="1" lang="it">
                <a:solidFill>
                  <a:srgbClr val="FFC000"/>
                </a:solidFill>
              </a:rPr>
              <a:t>SC Endocrinologia e Diabetologia Territoriale ASL CN1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/>
        </p:nvSpPr>
        <p:spPr>
          <a:xfrm>
            <a:off x="900150" y="4602150"/>
            <a:ext cx="734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King WC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Weight regain after bariatric surgery: a systematic literature review and comparison across studies using a large reference sample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Surg Obes Relat Dis, 16:1133-1144, 2020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450" y="144425"/>
            <a:ext cx="7377088" cy="42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75" y="222650"/>
            <a:ext cx="7658049" cy="439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Salazar J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Weight Regain after Metabolic Surgery: Beyond the Surgical Failure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J Clin Med, 13:1143,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25" y="146450"/>
            <a:ext cx="8375549" cy="222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25" y="2371929"/>
            <a:ext cx="8375551" cy="2153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5"/>
          <p:cNvSpPr txBox="1"/>
          <p:nvPr/>
        </p:nvSpPr>
        <p:spPr>
          <a:xfrm>
            <a:off x="655650" y="46783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Vinciguerra F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Efficacy of High-dose Liraglutide 3.0 mg in Patients with Poor Response to Bariatric Surgery: Real-world Experience and Updated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Surg, 34:303-309,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/>
        </p:nvSpPr>
        <p:spPr>
          <a:xfrm>
            <a:off x="655650" y="45259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Dharmaratnam VM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Revisional Surgery or Pharmacotherapy for Insufficient Weight Loss and Weight Regain After Primary Bariatric Procedure: a Descriptive Study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Surg, 32:3298-3304, 2022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905100" y="1134325"/>
            <a:ext cx="73338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Pharmacotherapy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 %TWL was significantly higher in the 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“weight regain”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group </a:t>
            </a:r>
            <a:r>
              <a:rPr b="1" i="1" lang="it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(1.9 ± 4.3)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compared with the “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insufficient weight loss”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group </a:t>
            </a:r>
            <a:r>
              <a:rPr b="1" i="1" lang="it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(0.7 ± 4.2)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[p = 0.0067]</a:t>
            </a:r>
            <a:endParaRPr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Revisional Surgery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%TWL was significantly higher in “insufficient weight loss” group </a:t>
            </a:r>
            <a:r>
              <a:rPr b="1" i="1" lang="it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(23.8 ± 11.0)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compared to “weight regain” group </a:t>
            </a:r>
            <a:r>
              <a:rPr b="1" i="1" lang="it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(17.2 ± 7.9)</a:t>
            </a:r>
            <a:r>
              <a:rPr i="1"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[p = 0.022]</a:t>
            </a:r>
            <a:endParaRPr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Mantziari S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Protein malnutrition after Roux-en-Y gastric bypass: a challenging case and scoping review of the literature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Surg Obes Relat Dis, 19:746-754,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7"/>
          <p:cNvSpPr txBox="1"/>
          <p:nvPr/>
        </p:nvSpPr>
        <p:spPr>
          <a:xfrm>
            <a:off x="995850" y="840950"/>
            <a:ext cx="7152300" cy="27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Protein malnutrition is a rare but potentially serious metabolic complication of proximal RYGB (</a:t>
            </a:r>
            <a:r>
              <a:rPr b="1" i="1" lang="it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Roux-en-Y gastric bypass)</a:t>
            </a:r>
            <a:r>
              <a:rPr b="1" i="1" lang="it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, reported in a pooled median of 1.7%</a:t>
            </a:r>
            <a:r>
              <a:rPr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(range 0%-8.9%) of patients in the present review.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Although </a:t>
            </a:r>
            <a:r>
              <a:rPr b="1" i="1" lang="it">
                <a:solidFill>
                  <a:srgbClr val="85200C"/>
                </a:solidFill>
                <a:latin typeface="Montserrat"/>
                <a:ea typeface="Montserrat"/>
                <a:cs typeface="Montserrat"/>
                <a:sym typeface="Montserrat"/>
              </a:rPr>
              <a:t>protein malnutrition is much less common after RYGB than malabsorptive procedures</a:t>
            </a:r>
            <a:r>
              <a:rPr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such as OAGB (</a:t>
            </a:r>
            <a:r>
              <a:rPr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one anastomosis gastric bypass)</a:t>
            </a:r>
            <a:r>
              <a:rPr lang="it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BPD/DS (biliopancreatic diversion with duodenal switch), and D-RYGB (distal Roux-en-Y gastric bypass), it still concerns a substantial number of patients given the total number of RYGB performed worldwide.</a:t>
            </a:r>
            <a:endParaRPr sz="15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950" y="222650"/>
            <a:ext cx="7342099" cy="446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Mantziari S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Protein malnutrition after Roux-en-Y gastric bypass: a challenging case and scoping review of the literature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Surg Obes Relat Dis, 19:746-754,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01" y="146450"/>
            <a:ext cx="8094401" cy="45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Scarpellini E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consensus on the diagnosis and management of dumping syndrome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Nat Rev Endocrinol, 16:448-466, 2020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0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1568225" y="222650"/>
            <a:ext cx="6007551" cy="4311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0"/>
          <p:cNvSpPr txBox="1"/>
          <p:nvPr/>
        </p:nvSpPr>
        <p:spPr>
          <a:xfrm>
            <a:off x="655650" y="46783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Haghighat N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Long-term effect of bariatric surgery on body composition in patients with morbid obesity: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Clin Nutr, 40:1755-1766, 2021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413" y="222650"/>
            <a:ext cx="6525167" cy="418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1"/>
          <p:cNvSpPr txBox="1"/>
          <p:nvPr/>
        </p:nvSpPr>
        <p:spPr>
          <a:xfrm>
            <a:off x="655650" y="46783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Busetto L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Practical Recommendations of the Obesity Management Task Force of the European Association for the Study of Obesity for the Post-Bariatric Surgery Medical Management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Facts, 10:597-632, 2017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1329875" y="684500"/>
            <a:ext cx="6463500" cy="15840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/>
        </p:nvSpPr>
        <p:spPr>
          <a:xfrm>
            <a:off x="655650" y="27733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Busetto L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Practical Recommendations of the Obesity Management Task Force of the European Association for the Study of Obesity for the Post-Bariatric Surgery Medical Management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Facts, 10:597-632, 2017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599" y="305099"/>
            <a:ext cx="7190800" cy="22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2"/>
          <p:cNvPicPr preferRelativeResize="0"/>
          <p:nvPr/>
        </p:nvPicPr>
        <p:blipFill rotWithShape="1">
          <a:blip r:embed="rId4">
            <a:alphaModFix/>
          </a:blip>
          <a:srcRect b="7386" l="0" r="1719" t="4157"/>
          <a:stretch/>
        </p:blipFill>
        <p:spPr>
          <a:xfrm>
            <a:off x="228325" y="3499250"/>
            <a:ext cx="8687375" cy="8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2"/>
          <p:cNvSpPr txBox="1"/>
          <p:nvPr/>
        </p:nvSpPr>
        <p:spPr>
          <a:xfrm>
            <a:off x="655663" y="4598225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Kob M,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The need for standardized evidence-based recommendations for vitamin-mineral supplementation after sleeve gastrectomy. A review of current guidelines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22nd World Congress of the International Federation for the Surgery of Obesity and Metabolic Disorders, 2017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13" y="222650"/>
            <a:ext cx="8365776" cy="42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/>
        </p:nvSpPr>
        <p:spPr>
          <a:xfrm>
            <a:off x="0" y="46021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Albaugh VL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Regulation of body weight: lessons learned from bariatric surgery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Mol Metab, 68:101517,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/>
          <p:nvPr/>
        </p:nvSpPr>
        <p:spPr>
          <a:xfrm>
            <a:off x="655650" y="4678350"/>
            <a:ext cx="783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Busetto L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Practical Recommendations of the Obesity Management Task Force of the European Association for the Study of Obesity for the Post-Bariatric Surgery Medical Management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Facts, 10:597-632, 2017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13" y="222650"/>
            <a:ext cx="7314974" cy="42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50" y="222650"/>
            <a:ext cx="6281876" cy="4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4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Jacobs A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Influence of mental and behavioral factors on weight loss after bariatric surgery: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Rev, 7:e13729,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Schlottmann F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Postoperative Follow-up Compliance: The Achilles' Heel of Bariatric Surgery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Surg, 33:2945-2948,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88" y="714000"/>
            <a:ext cx="8094826" cy="35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Jacobs A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Influence of mental and behavioral factors on weight loss after bariatric surgery: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Rev, 7:e13729,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75" y="222650"/>
            <a:ext cx="8188850" cy="42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Jacobs A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Influence of mental and behavioral factors on weight loss after bariatric surgery: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Rev, 7:e13729,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75" y="222650"/>
            <a:ext cx="6801432" cy="44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Taba JV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The Development of Feeding and Eating Disorders after Bariatric Surgery: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Nutrients, 13:2396, 2021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25" y="369225"/>
            <a:ext cx="8463550" cy="39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Jacobs A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Influence of mental and behavioral factors on weight loss after bariatric surgery: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Rev, 7:e13729,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59"/>
          <p:cNvPicPr preferRelativeResize="0"/>
          <p:nvPr/>
        </p:nvPicPr>
        <p:blipFill rotWithShape="1">
          <a:blip r:embed="rId3">
            <a:alphaModFix/>
          </a:blip>
          <a:srcRect b="0" l="1594" r="0" t="0"/>
          <a:stretch/>
        </p:blipFill>
        <p:spPr>
          <a:xfrm>
            <a:off x="222875" y="1906988"/>
            <a:ext cx="8698251" cy="13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Gill H et al, </a:t>
            </a:r>
            <a:r>
              <a:rPr i="1" lang="it" sz="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The long‐term effect of bariatric surgery on depression and anxiety</a:t>
            </a:r>
            <a:r>
              <a:rPr lang="it" sz="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J Affect Disord, 246:886‐894, 2019</a:t>
            </a:r>
            <a:endParaRPr sz="9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60"/>
          <p:cNvSpPr txBox="1"/>
          <p:nvPr/>
        </p:nvSpPr>
        <p:spPr>
          <a:xfrm>
            <a:off x="472800" y="1646850"/>
            <a:ext cx="81984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Studies identified in our review found </a:t>
            </a:r>
            <a:r>
              <a:rPr b="1" i="1" lang="it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statistically significant reductions in anxiety and depressive symptoms following the first 24 months after surgery</a:t>
            </a:r>
            <a:r>
              <a:rPr i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The largest reductions were seen in depressive symptoms within the first two years following surgery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studies saw </a:t>
            </a:r>
            <a:r>
              <a:rPr b="1" i="1" lang="it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depression scores increase after the 2-3 year mark post-operatively</a:t>
            </a:r>
            <a:r>
              <a:rPr i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were unable to find the cause for this increase in depressive symptom severity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01" y="1328975"/>
            <a:ext cx="8270800" cy="24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1"/>
          <p:cNvSpPr txBox="1"/>
          <p:nvPr/>
        </p:nvSpPr>
        <p:spPr>
          <a:xfrm>
            <a:off x="0" y="46783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GS Jakobsen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Bariatric Surgery vs Medical Obesity Treatment With Long-term Medical Complications and Obesity-Related Comorbidities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319:291-301, 2018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/>
          <p:nvPr/>
        </p:nvSpPr>
        <p:spPr>
          <a:xfrm>
            <a:off x="449700" y="4678350"/>
            <a:ext cx="824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Czepczor-Bernat K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The Homeostatic Theory of Obesity: An Empirical Verification of the Circle of Discontent with an Assessment of Its Relationship to Restrained and Uncontrolled Eating among Children and Adolescents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Int J Environ Res Public Health, 17:6028, 2020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3" name="Google Shape;40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49" y="222650"/>
            <a:ext cx="8244699" cy="424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/>
        </p:nvSpPr>
        <p:spPr>
          <a:xfrm>
            <a:off x="0" y="46021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Courcoulas AP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Long-Term Outcomes of Medical Management vs Bariatric Surgery in Type 2 Diabetes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JAMA, 331:654-664,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75" y="222650"/>
            <a:ext cx="8026040" cy="429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/>
        </p:nvSpPr>
        <p:spPr>
          <a:xfrm>
            <a:off x="288450" y="298050"/>
            <a:ext cx="8567100" cy="43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3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i="1" lang="it" sz="13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he current evidence is strongest for the impact of psychosocial interventions on eating behaviours</a:t>
            </a: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(eg, binge eating and emotional eating) </a:t>
            </a:r>
            <a:r>
              <a:rPr b="1" i="1" lang="it" sz="13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and psychological functioning</a:t>
            </a: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(quality of life, depression and anxiety)</a:t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3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The evidence for the impact of psychosocial interventions on weight loss, dietary behaviours</a:t>
            </a: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(eg, dietary intake), and lifestyle behaviours (eg, physical activity) </a:t>
            </a:r>
            <a:r>
              <a:rPr b="1" i="1" lang="it" sz="13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is relatively weak and mixed</a:t>
            </a:r>
            <a:endParaRPr b="1" i="1" sz="13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Additional support from dieticians and physical therapists may be warranted for targeted dietary and physical activity interventions</a:t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While there is some evidence to suggest that post‐operative behavioural modification interventions in particular may improve weight loss, at present, </a:t>
            </a:r>
            <a:r>
              <a:rPr b="1" i="1" lang="it" sz="1300">
                <a:solidFill>
                  <a:srgbClr val="A64D79"/>
                </a:solidFill>
                <a:latin typeface="Montserrat"/>
                <a:ea typeface="Montserrat"/>
                <a:cs typeface="Montserrat"/>
                <a:sym typeface="Montserrat"/>
              </a:rPr>
              <a:t>preoperative psychosocial interventions have not been found to improve post‐operative weight loss outcomes</a:t>
            </a:r>
            <a:r>
              <a:rPr i="1" lang="it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nor have post‐operative psychosocial interventions in patients already experiencing premature weight regain</a:t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The optimal time to initiate psychosocial interventions is early in the post‐operative period, before significant problematic eating behaviours and weight regain occur</a:t>
            </a:r>
            <a:endParaRPr b="1" i="1" sz="13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63"/>
          <p:cNvSpPr txBox="1"/>
          <p:nvPr/>
        </p:nvSpPr>
        <p:spPr>
          <a:xfrm>
            <a:off x="449700" y="4678350"/>
            <a:ext cx="824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David LA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Preoperative and post‐operative psychosocial interventions for bariatric surgery patients: A systematic review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Obes Rev, 21:e12926, 2020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/>
          <p:nvPr>
            <p:ph type="ctrTitle"/>
          </p:nvPr>
        </p:nvSpPr>
        <p:spPr>
          <a:xfrm>
            <a:off x="3911400" y="1361400"/>
            <a:ext cx="5232600" cy="24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it"/>
              <a:t>Grazie per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it"/>
              <a:t>l’attenzione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/>
        </p:nvSpPr>
        <p:spPr>
          <a:xfrm>
            <a:off x="0" y="46021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Courcoulas AP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Long-Term Outcomes of Medical Management vs Bariatric Surgery in Type 2 Diabetes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JAMA, 331:654-664, 2024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50" y="222650"/>
            <a:ext cx="8109981" cy="42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287" y="86000"/>
            <a:ext cx="7662924" cy="23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88" y="2406975"/>
            <a:ext cx="7662925" cy="238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8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GS Jakobsen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Bariatric Surgery vs Medical Obesity Treatment With Long-term Medical Complications and Obesity-Related Comorbidities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319:291-301, 2018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350" y="222650"/>
            <a:ext cx="7631301" cy="226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5" y="2523696"/>
            <a:ext cx="7552129" cy="22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0" y="47545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GS Jakobsen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Bariatric Surgery vs Medical Obesity Treatment With Long-term Medical Complications and Obesity-Related Comorbidities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319:291-301, 2018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50" y="669050"/>
            <a:ext cx="8438275" cy="32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1574850" y="4542450"/>
            <a:ext cx="5994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Chandrakumar H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The Effects of Bariatric Surgery on Cardiovascular Outcomes and Cardiovascular Mortality: A Systematic Review and Meta-Analysis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Cureus, 15:e34723,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50" y="655175"/>
            <a:ext cx="8201499" cy="33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0" y="46021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Wilson R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Systematic Review and Meta-Analysis of the Impact of Bariatric Surgery on Future Cancer Risk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Int J Mol Sci, 24:6192 2023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2"/>
          <p:cNvGrpSpPr/>
          <p:nvPr/>
        </p:nvGrpSpPr>
        <p:grpSpPr>
          <a:xfrm>
            <a:off x="325655" y="643360"/>
            <a:ext cx="8492702" cy="3606577"/>
            <a:chOff x="152400" y="222650"/>
            <a:chExt cx="8839198" cy="3845375"/>
          </a:xfrm>
        </p:grpSpPr>
        <p:pic>
          <p:nvPicPr>
            <p:cNvPr id="277" name="Google Shape;277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222650"/>
              <a:ext cx="8839198" cy="3711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42"/>
            <p:cNvSpPr/>
            <p:nvPr/>
          </p:nvSpPr>
          <p:spPr>
            <a:xfrm>
              <a:off x="154425" y="3715825"/>
              <a:ext cx="537900" cy="352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42"/>
          <p:cNvSpPr txBox="1"/>
          <p:nvPr/>
        </p:nvSpPr>
        <p:spPr>
          <a:xfrm>
            <a:off x="499200" y="4602150"/>
            <a:ext cx="814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Syn NL et al, </a:t>
            </a:r>
            <a:r>
              <a:rPr i="1"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metabolic-bariatric surgery with long-term survival in adults with and without diabetes: a one-stage meta-analysis of matched cohort and prospective controlled studies with 174 772 participants</a:t>
            </a:r>
            <a:r>
              <a:rPr lang="it" sz="8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Lancet, 397:1830-1841, 2021</a:t>
            </a:r>
            <a:endParaRPr sz="8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